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7"/>
  </p:notesMasterIdLst>
  <p:handoutMasterIdLst>
    <p:handoutMasterId r:id="rId28"/>
  </p:handoutMasterIdLst>
  <p:sldIdLst>
    <p:sldId id="256" r:id="rId2"/>
    <p:sldId id="302" r:id="rId3"/>
    <p:sldId id="322" r:id="rId4"/>
    <p:sldId id="325" r:id="rId5"/>
    <p:sldId id="324" r:id="rId6"/>
    <p:sldId id="323" r:id="rId7"/>
    <p:sldId id="326" r:id="rId8"/>
    <p:sldId id="328" r:id="rId9"/>
    <p:sldId id="332" r:id="rId10"/>
    <p:sldId id="327" r:id="rId11"/>
    <p:sldId id="329" r:id="rId12"/>
    <p:sldId id="346" r:id="rId13"/>
    <p:sldId id="347" r:id="rId14"/>
    <p:sldId id="335" r:id="rId15"/>
    <p:sldId id="330" r:id="rId16"/>
    <p:sldId id="348" r:id="rId17"/>
    <p:sldId id="331" r:id="rId18"/>
    <p:sldId id="343" r:id="rId19"/>
    <p:sldId id="333" r:id="rId20"/>
    <p:sldId id="337" r:id="rId21"/>
    <p:sldId id="341" r:id="rId22"/>
    <p:sldId id="342" r:id="rId23"/>
    <p:sldId id="338" r:id="rId24"/>
    <p:sldId id="345" r:id="rId25"/>
    <p:sldId id="349" r:id="rId26"/>
  </p:sldIdLst>
  <p:sldSz cx="9144000" cy="5143500" type="screen16x9"/>
  <p:notesSz cx="6858000" cy="9144000"/>
  <p:embeddedFontLst>
    <p:embeddedFont>
      <p:font typeface="Dosis" panose="020B0604020202020204" charset="0"/>
      <p:regular r:id="rId29"/>
      <p:bold r:id="rId30"/>
    </p:embeddedFont>
    <p:embeddedFont>
      <p:font typeface="Brush Script MT" panose="03060802040406070304" pitchFamily="66" charset="0"/>
      <p:italic r:id="rId31"/>
    </p:embeddedFont>
    <p:embeddedFont>
      <p:font typeface="MS PGothic" panose="020B0600070205080204" pitchFamily="34" charset="-128"/>
      <p:regular r:id="rId32"/>
    </p:embeddedFont>
    <p:embeddedFont>
      <p:font typeface="Adobe Devanagari" panose="02040503050201020203" pitchFamily="18" charset="0"/>
      <p:regular r:id="rId33"/>
      <p:bold r:id="rId34"/>
      <p:italic r:id="rId35"/>
      <p:boldItalic r:id="rId36"/>
    </p:embeddedFont>
    <p:embeddedFont>
      <p:font typeface="Bahnschrift Light Condensed" panose="020B0604020202020204" charset="0"/>
      <p:regular r:id="rId37"/>
    </p:embeddedFont>
    <p:embeddedFont>
      <p:font typeface="Sniglet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914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DC8B3-C1DB-4BB0-8200-5175A8964015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/29</a:t>
            </a:r>
          </a:p>
        </p:txBody>
      </p:sp>
      <p:sp>
        <p:nvSpPr>
          <p:cNvPr id="5" name="Rectangle 550"/>
          <p:cNvSpPr>
            <a:spLocks noGrp="1" noChangeArrowheads="1"/>
          </p:cNvSpPr>
          <p:nvPr>
            <p:ph type="ftr" sz="quarter" idx="11"/>
          </p:nvPr>
        </p:nvSpPr>
        <p:spPr>
          <a:xfrm>
            <a:off x="2411414" y="4893469"/>
            <a:ext cx="4321175" cy="1952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Chapter 6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i="1"/>
              <a:t>Understanding </a:t>
            </a:r>
            <a:r>
              <a:rPr lang="de-DE" i="1" err="1"/>
              <a:t>Cryptography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Christof Paar </a:t>
            </a:r>
            <a:r>
              <a:rPr lang="de-DE" err="1"/>
              <a:t>and</a:t>
            </a:r>
            <a:r>
              <a:rPr lang="de-DE"/>
              <a:t> Jan Pelzl</a:t>
            </a:r>
          </a:p>
        </p:txBody>
      </p:sp>
    </p:spTree>
    <p:extLst>
      <p:ext uri="{BB962C8B-B14F-4D97-AF65-F5344CB8AC3E}">
        <p14:creationId xmlns:p14="http://schemas.microsoft.com/office/powerpoint/2010/main" val="3332413737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dirty="0" smtClean="0"/>
              <a:t>Introduction to Public Key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do we still need symmetric cryptography?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Symmetric </a:t>
            </a:r>
            <a:r>
              <a:rPr lang="en-US" dirty="0"/>
              <a:t>encryption </a:t>
            </a:r>
            <a:r>
              <a:rPr lang="en-US" dirty="0" smtClean="0"/>
              <a:t>methods have better performance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549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083388"/>
            <a:ext cx="5919575" cy="383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50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public key and private key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140400" cy="697002"/>
          </a:xfrm>
        </p:spPr>
        <p:txBody>
          <a:bodyPr/>
          <a:lstStyle/>
          <a:p>
            <a:r>
              <a:rPr lang="da-DK" dirty="0" smtClean="0"/>
              <a:t>2 </a:t>
            </a:r>
            <a:r>
              <a:rPr lang="da-DK" baseline="30000" dirty="0"/>
              <a:t>.</a:t>
            </a:r>
            <a:r>
              <a:rPr lang="da-DK" dirty="0"/>
              <a:t> t ≡ 1 mod 5</a:t>
            </a:r>
            <a:r>
              <a:rPr lang="da-DK" dirty="0" smtClean="0"/>
              <a:t> </a:t>
            </a:r>
            <a:endParaRPr lang="da-DK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993341" y="2795827"/>
            <a:ext cx="1002197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Public 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6998" y="2795827"/>
            <a:ext cx="107112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Private key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348576" y="1861692"/>
            <a:ext cx="52627" cy="855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743281" y="1878413"/>
            <a:ext cx="1401202" cy="858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565663" y="1861692"/>
            <a:ext cx="1230164" cy="855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089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6674" y="225807"/>
            <a:ext cx="6140400" cy="857400"/>
          </a:xfrm>
        </p:spPr>
        <p:txBody>
          <a:bodyPr/>
          <a:lstStyle/>
          <a:p>
            <a:r>
              <a:rPr lang="en-US" dirty="0" smtClean="0"/>
              <a:t>What is the problem?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2145" y="1422828"/>
            <a:ext cx="4871341" cy="2940242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Big problem: </a:t>
            </a:r>
            <a:r>
              <a:rPr lang="en-US" sz="2400" dirty="0">
                <a:solidFill>
                  <a:schemeClr val="tx1"/>
                </a:solidFill>
              </a:rPr>
              <a:t>Anyone knows the public key can find the private key!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Design goal: </a:t>
            </a:r>
            <a:r>
              <a:rPr lang="en-US" sz="2400" dirty="0">
                <a:solidFill>
                  <a:schemeClr val="tx1"/>
                </a:solidFill>
              </a:rPr>
              <a:t>To design an algorithm such that we (good guy) can solve the </a:t>
            </a:r>
            <a:r>
              <a:rPr lang="en-US" sz="2400" dirty="0" smtClean="0">
                <a:solidFill>
                  <a:schemeClr val="tx1"/>
                </a:solidFill>
              </a:rPr>
              <a:t>equation (generate the private key) </a:t>
            </a:r>
            <a:r>
              <a:rPr lang="en-US" sz="2400" dirty="0">
                <a:solidFill>
                  <a:schemeClr val="tx1"/>
                </a:solidFill>
              </a:rPr>
              <a:t>and other people (bad guy) </a:t>
            </a:r>
            <a:r>
              <a:rPr lang="en-US" sz="2400" dirty="0" smtClean="0">
                <a:solidFill>
                  <a:schemeClr val="tx1"/>
                </a:solidFill>
              </a:rPr>
              <a:t>are difficult </a:t>
            </a:r>
            <a:r>
              <a:rPr lang="en-US" sz="2400" dirty="0">
                <a:solidFill>
                  <a:schemeClr val="tx1"/>
                </a:solidFill>
              </a:rPr>
              <a:t>to solve the equation.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5747259" y="1726499"/>
            <a:ext cx="1002197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Public 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40058" y="1726499"/>
            <a:ext cx="107112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Private key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0"/>
          </p:cNvCxnSpPr>
          <p:nvPr/>
        </p:nvCxnSpPr>
        <p:spPr>
          <a:xfrm flipH="1" flipV="1">
            <a:off x="5841637" y="792364"/>
            <a:ext cx="406721" cy="93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236341" y="809085"/>
            <a:ext cx="1401202" cy="858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0"/>
          </p:cNvCxnSpPr>
          <p:nvPr/>
        </p:nvCxnSpPr>
        <p:spPr>
          <a:xfrm flipV="1">
            <a:off x="6248358" y="749880"/>
            <a:ext cx="1237882" cy="976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583330" y="296753"/>
            <a:ext cx="2286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9850" indent="0">
              <a:buNone/>
            </a:pPr>
            <a:r>
              <a:rPr lang="da-DK" sz="2400" dirty="0"/>
              <a:t>2 </a:t>
            </a:r>
            <a:r>
              <a:rPr lang="da-DK" sz="2400" baseline="30000" dirty="0"/>
              <a:t>.</a:t>
            </a:r>
            <a:r>
              <a:rPr lang="da-DK" sz="2400" dirty="0"/>
              <a:t> t ≡ 1 mod 5 </a:t>
            </a:r>
          </a:p>
        </p:txBody>
      </p:sp>
    </p:spTree>
    <p:extLst>
      <p:ext uri="{BB962C8B-B14F-4D97-AF65-F5344CB8AC3E}">
        <p14:creationId xmlns:p14="http://schemas.microsoft.com/office/powerpoint/2010/main" val="2049928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Principle to design Public-Key </a:t>
            </a:r>
            <a:r>
              <a:rPr lang="en-US" dirty="0"/>
              <a:t>Algorithms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834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behind the public key algorithm: One-way </a:t>
            </a:r>
            <a:r>
              <a:rPr lang="en-US" dirty="0"/>
              <a:t>function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919" y="1082424"/>
            <a:ext cx="8006121" cy="3870575"/>
          </a:xfrm>
        </p:spPr>
        <p:txBody>
          <a:bodyPr/>
          <a:lstStyle/>
          <a:p>
            <a:r>
              <a:rPr lang="de-DE" altLang="en-US" dirty="0"/>
              <a:t>Computing y = f(x) is computationally easy </a:t>
            </a:r>
          </a:p>
          <a:p>
            <a:r>
              <a:rPr lang="de-DE" altLang="en-US" dirty="0"/>
              <a:t>Computing x = f</a:t>
            </a:r>
            <a:r>
              <a:rPr lang="de-DE" altLang="en-US" baseline="30000" dirty="0"/>
              <a:t>-1</a:t>
            </a:r>
            <a:r>
              <a:rPr lang="de-DE" altLang="en-US" dirty="0"/>
              <a:t>(y) is computationally infeasible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1465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hard math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920" y="1082424"/>
            <a:ext cx="6250406" cy="3870575"/>
          </a:xfrm>
        </p:spPr>
        <p:txBody>
          <a:bodyPr/>
          <a:lstStyle/>
          <a:p>
            <a:r>
              <a:rPr lang="de-DE" altLang="en-US" dirty="0" smtClean="0"/>
              <a:t>Factoring integers: Given </a:t>
            </a:r>
            <a:r>
              <a:rPr lang="de-DE" altLang="en-US" dirty="0"/>
              <a:t>a composite integer </a:t>
            </a:r>
            <a:r>
              <a:rPr lang="de-DE" altLang="en-US" i="1" dirty="0"/>
              <a:t>n</a:t>
            </a:r>
            <a:r>
              <a:rPr lang="de-DE" altLang="en-US" dirty="0"/>
              <a:t>, find its prime </a:t>
            </a:r>
            <a:r>
              <a:rPr lang="de-DE" altLang="en-US" dirty="0" smtClean="0"/>
              <a:t>factors (</a:t>
            </a:r>
            <a:r>
              <a:rPr lang="de-DE" altLang="en-US" dirty="0"/>
              <a:t>Multiply two primes: easy)</a:t>
            </a:r>
          </a:p>
          <a:p>
            <a:r>
              <a:rPr lang="de-DE" altLang="en-US" dirty="0"/>
              <a:t>Discrete </a:t>
            </a:r>
            <a:r>
              <a:rPr lang="de-DE" altLang="en-US" dirty="0" smtClean="0"/>
              <a:t>Logarithm: Given </a:t>
            </a:r>
            <a:r>
              <a:rPr lang="de-DE" altLang="en-US" i="1" dirty="0"/>
              <a:t>a, y</a:t>
            </a:r>
            <a:r>
              <a:rPr lang="de-DE" altLang="en-US" dirty="0"/>
              <a:t> and </a:t>
            </a:r>
            <a:r>
              <a:rPr lang="de-DE" altLang="en-US" i="1" dirty="0"/>
              <a:t>m, </a:t>
            </a:r>
            <a:r>
              <a:rPr lang="de-DE" altLang="en-US" dirty="0"/>
              <a:t>find</a:t>
            </a:r>
            <a:r>
              <a:rPr lang="de-DE" altLang="en-US" i="1" dirty="0"/>
              <a:t> x</a:t>
            </a:r>
            <a:r>
              <a:rPr lang="de-DE" altLang="en-US" dirty="0"/>
              <a:t> such that </a:t>
            </a:r>
            <a:r>
              <a:rPr lang="de-DE" altLang="en-US" i="1" dirty="0"/>
              <a:t>a</a:t>
            </a:r>
            <a:r>
              <a:rPr lang="de-DE" altLang="en-US" i="1" baseline="30000" dirty="0"/>
              <a:t>x</a:t>
            </a:r>
            <a:r>
              <a:rPr lang="de-DE" altLang="en-US" dirty="0"/>
              <a:t> </a:t>
            </a:r>
            <a:r>
              <a:rPr lang="en-US" altLang="en-US" dirty="0">
                <a:latin typeface="cmsy10" charset="0"/>
              </a:rPr>
              <a:t>=</a:t>
            </a:r>
            <a:r>
              <a:rPr lang="de-DE" altLang="en-US" dirty="0"/>
              <a:t> </a:t>
            </a:r>
            <a:r>
              <a:rPr lang="de-DE" altLang="en-US" i="1" dirty="0"/>
              <a:t>y</a:t>
            </a:r>
            <a:r>
              <a:rPr lang="de-DE" altLang="en-US" dirty="0"/>
              <a:t> mod </a:t>
            </a:r>
            <a:r>
              <a:rPr lang="de-DE" altLang="en-US" i="1" dirty="0" smtClean="0"/>
              <a:t>m </a:t>
            </a:r>
            <a:r>
              <a:rPr lang="de-DE" altLang="en-US" dirty="0" smtClean="0"/>
              <a:t>(</a:t>
            </a:r>
            <a:r>
              <a:rPr lang="de-DE" altLang="en-US" dirty="0"/>
              <a:t>Exponentiation </a:t>
            </a:r>
            <a:r>
              <a:rPr lang="de-DE" altLang="en-US" i="1" dirty="0"/>
              <a:t>a</a:t>
            </a:r>
            <a:r>
              <a:rPr lang="de-DE" altLang="en-US" i="1" baseline="30000" dirty="0"/>
              <a:t>x </a:t>
            </a:r>
            <a:r>
              <a:rPr lang="de-DE" altLang="en-US" dirty="0"/>
              <a:t>: </a:t>
            </a:r>
            <a:r>
              <a:rPr lang="de-DE" altLang="en-US" dirty="0" smtClean="0"/>
              <a:t>easy)</a:t>
            </a:r>
            <a:endParaRPr lang="de-DE" altLang="en-US" i="1" dirty="0" smtClean="0"/>
          </a:p>
          <a:p>
            <a:r>
              <a:rPr lang="de-DE" altLang="en-US" dirty="0"/>
              <a:t>Elliptic </a:t>
            </a:r>
            <a:r>
              <a:rPr lang="de-DE" altLang="en-US" dirty="0" smtClean="0"/>
              <a:t>Curves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9625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Essential Number Theory for Public-Key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7733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</a:t>
            </a:r>
            <a:r>
              <a:rPr lang="en-US" dirty="0" smtClean="0"/>
              <a:t>methods to find </a:t>
            </a:r>
            <a:r>
              <a:rPr lang="en-US" dirty="0"/>
              <a:t>modular inverse of </a:t>
            </a:r>
            <a:r>
              <a:rPr lang="en-US" dirty="0" smtClean="0"/>
              <a:t>12 </a:t>
            </a:r>
            <a:r>
              <a:rPr lang="en-US" dirty="0"/>
              <a:t>mod </a:t>
            </a:r>
            <a:r>
              <a:rPr lang="en-US" dirty="0" smtClean="0"/>
              <a:t>67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850" indent="0">
              <a:buNone/>
            </a:pPr>
            <a:r>
              <a:rPr lang="en-US" dirty="0" smtClean="0"/>
              <a:t>12</a:t>
            </a:r>
            <a:r>
              <a:rPr lang="de-DE" altLang="en-US" baseline="30000" dirty="0"/>
              <a:t> .</a:t>
            </a:r>
            <a:r>
              <a:rPr lang="de-DE" altLang="en-US" dirty="0"/>
              <a:t> </a:t>
            </a:r>
            <a:r>
              <a:rPr lang="de-DE" altLang="en-US" dirty="0" smtClean="0"/>
              <a:t>t ≡ 1 mod </a:t>
            </a:r>
            <a:r>
              <a:rPr lang="en-US" dirty="0"/>
              <a:t>67 </a:t>
            </a:r>
            <a:endParaRPr lang="en-US" dirty="0" smtClean="0"/>
          </a:p>
          <a:p>
            <a:r>
              <a:rPr lang="en-US" dirty="0" smtClean="0"/>
              <a:t>t=0,1,2,3,…….66     (hard way)</a:t>
            </a:r>
          </a:p>
          <a:p>
            <a:r>
              <a:rPr lang="en-US" dirty="0" smtClean="0"/>
              <a:t>Apply </a:t>
            </a:r>
            <a:r>
              <a:rPr lang="en-US" dirty="0">
                <a:solidFill>
                  <a:srgbClr val="FF0000"/>
                </a:solidFill>
              </a:rPr>
              <a:t>Extended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Euclidean </a:t>
            </a:r>
            <a:r>
              <a:rPr lang="en-US" dirty="0">
                <a:solidFill>
                  <a:srgbClr val="FF0000"/>
                </a:solidFill>
              </a:rPr>
              <a:t>Algorithm </a:t>
            </a:r>
            <a:r>
              <a:rPr lang="en-US" dirty="0" smtClean="0">
                <a:solidFill>
                  <a:srgbClr val="FF0000"/>
                </a:solidFill>
              </a:rPr>
              <a:t>(easy way)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3511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the greatest common divisor </a:t>
            </a:r>
            <a:r>
              <a:rPr lang="en-US" dirty="0" err="1"/>
              <a:t>gcd</a:t>
            </a:r>
            <a:r>
              <a:rPr lang="en-US" dirty="0"/>
              <a:t> (r0, r1) of two integers r0 and </a:t>
            </a:r>
            <a:r>
              <a:rPr lang="en-US" dirty="0" smtClean="0"/>
              <a:t>r1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gcd</a:t>
            </a:r>
            <a:r>
              <a:rPr lang="en-US" dirty="0"/>
              <a:t> is easy for small numbers: </a:t>
            </a:r>
            <a:br>
              <a:rPr lang="en-US" dirty="0"/>
            </a:br>
            <a:r>
              <a:rPr lang="en-US" dirty="0"/>
              <a:t>	1. factor r</a:t>
            </a:r>
            <a:r>
              <a:rPr lang="en-US" baseline="-25000" dirty="0"/>
              <a:t>0</a:t>
            </a:r>
            <a:r>
              <a:rPr lang="en-US" dirty="0"/>
              <a:t> and r</a:t>
            </a:r>
            <a:r>
              <a:rPr lang="en-US" baseline="-25000" dirty="0"/>
              <a:t>1</a:t>
            </a:r>
            <a:r>
              <a:rPr lang="en-US" dirty="0"/>
              <a:t>      </a:t>
            </a:r>
            <a:br>
              <a:rPr lang="en-US" dirty="0"/>
            </a:br>
            <a:r>
              <a:rPr lang="en-US" dirty="0"/>
              <a:t>	2. </a:t>
            </a:r>
            <a:r>
              <a:rPr lang="en-US" dirty="0" err="1"/>
              <a:t>gcd</a:t>
            </a:r>
            <a:r>
              <a:rPr lang="en-US" dirty="0"/>
              <a:t> = highest common factor</a:t>
            </a:r>
          </a:p>
          <a:p>
            <a:r>
              <a:rPr lang="de-DE" altLang="en-US" i="1" dirty="0"/>
              <a:t>r</a:t>
            </a:r>
            <a:r>
              <a:rPr lang="de-DE" altLang="en-US" i="1" baseline="-25000" dirty="0"/>
              <a:t>0</a:t>
            </a:r>
            <a:r>
              <a:rPr lang="de-DE" altLang="en-US" dirty="0"/>
              <a:t> = 84 = 2 </a:t>
            </a:r>
            <a:r>
              <a:rPr lang="de-DE" altLang="en-US" baseline="30000" dirty="0"/>
              <a:t>.</a:t>
            </a:r>
            <a:r>
              <a:rPr lang="de-DE" altLang="en-US" dirty="0"/>
              <a:t> 2 </a:t>
            </a:r>
            <a:r>
              <a:rPr lang="de-DE" altLang="en-US" baseline="30000" dirty="0"/>
              <a:t>.</a:t>
            </a:r>
            <a:r>
              <a:rPr lang="de-DE" altLang="en-US" dirty="0"/>
              <a:t> 3 </a:t>
            </a:r>
            <a:r>
              <a:rPr lang="de-DE" altLang="en-US" baseline="30000" dirty="0"/>
              <a:t>.</a:t>
            </a:r>
            <a:r>
              <a:rPr lang="de-DE" altLang="en-US" dirty="0"/>
              <a:t> 7</a:t>
            </a:r>
            <a:br>
              <a:rPr lang="de-DE" altLang="en-US" dirty="0"/>
            </a:br>
            <a:r>
              <a:rPr lang="de-DE" altLang="en-US" i="1" dirty="0" smtClean="0"/>
              <a:t>r</a:t>
            </a:r>
            <a:r>
              <a:rPr lang="de-DE" altLang="en-US" i="1" baseline="-25000" dirty="0" smtClean="0"/>
              <a:t>1</a:t>
            </a:r>
            <a:r>
              <a:rPr lang="de-DE" altLang="en-US" i="1" dirty="0" smtClean="0"/>
              <a:t> </a:t>
            </a:r>
            <a:r>
              <a:rPr lang="de-DE" altLang="en-US" dirty="0"/>
              <a:t>= 30 = 2 </a:t>
            </a:r>
            <a:r>
              <a:rPr lang="de-DE" altLang="en-US" baseline="30000" dirty="0"/>
              <a:t>.</a:t>
            </a:r>
            <a:r>
              <a:rPr lang="de-DE" altLang="en-US" dirty="0"/>
              <a:t> 3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5</a:t>
            </a:r>
          </a:p>
          <a:p>
            <a:r>
              <a:rPr lang="de-DE" altLang="en-US" dirty="0" smtClean="0"/>
              <a:t> </a:t>
            </a:r>
            <a:r>
              <a:rPr lang="de-DE" altLang="en-US" dirty="0"/>
              <a:t>2 </a:t>
            </a:r>
            <a:r>
              <a:rPr lang="de-DE" altLang="en-US" baseline="30000" dirty="0"/>
              <a:t>.</a:t>
            </a:r>
            <a:r>
              <a:rPr lang="de-DE" altLang="en-US" dirty="0"/>
              <a:t> 3 = 6 = </a:t>
            </a:r>
            <a:r>
              <a:rPr lang="de-DE" altLang="en-US" i="1" dirty="0"/>
              <a:t>gcd </a:t>
            </a:r>
            <a:r>
              <a:rPr lang="de-DE" altLang="en-US" dirty="0"/>
              <a:t>(30,84)</a:t>
            </a:r>
          </a:p>
          <a:p>
            <a:r>
              <a:rPr lang="de-DE" altLang="en-US" dirty="0" smtClean="0"/>
              <a:t>Factoring </a:t>
            </a:r>
            <a:r>
              <a:rPr lang="de-DE" altLang="en-US" dirty="0"/>
              <a:t>is complicated (and often infeasible) for large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27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Symmetric Cryptography Revisited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4393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the greatest common divisor </a:t>
            </a:r>
            <a:r>
              <a:rPr lang="en-US" dirty="0" err="1"/>
              <a:t>gcd</a:t>
            </a:r>
            <a:r>
              <a:rPr lang="en-US" dirty="0"/>
              <a:t> (r0, r1) of two integers r0 and r1 </a:t>
            </a:r>
            <a:r>
              <a:rPr lang="en-US" dirty="0" smtClean="0"/>
              <a:t> (easy way- </a:t>
            </a:r>
            <a:r>
              <a:rPr lang="en-US" dirty="0">
                <a:solidFill>
                  <a:srgbClr val="FF0000"/>
                </a:solidFill>
              </a:rPr>
              <a:t>Extended</a:t>
            </a:r>
            <a:r>
              <a:rPr lang="en-US" dirty="0"/>
              <a:t> </a:t>
            </a:r>
            <a:r>
              <a:rPr lang="de-DE" altLang="en-US" dirty="0" smtClean="0">
                <a:solidFill>
                  <a:srgbClr val="FF0000"/>
                </a:solidFill>
              </a:rPr>
              <a:t>Euclidean </a:t>
            </a:r>
            <a:r>
              <a:rPr lang="de-DE" altLang="en-US" dirty="0">
                <a:solidFill>
                  <a:srgbClr val="FF0000"/>
                </a:solidFill>
              </a:rPr>
              <a:t>Algorithm 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en-US" i="1" dirty="0"/>
              <a:t>gcd </a:t>
            </a:r>
            <a:r>
              <a:rPr lang="de-DE" altLang="en-US" dirty="0" smtClean="0"/>
              <a:t>(84, 30) = </a:t>
            </a:r>
            <a:r>
              <a:rPr lang="de-DE" altLang="en-US" i="1" dirty="0"/>
              <a:t>gcd </a:t>
            </a:r>
            <a:r>
              <a:rPr lang="de-DE" altLang="en-US" dirty="0" smtClean="0"/>
              <a:t>(2</a:t>
            </a:r>
            <a:r>
              <a:rPr lang="de-DE" altLang="en-US" dirty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30+24, </a:t>
            </a:r>
            <a:r>
              <a:rPr lang="de-DE" altLang="en-US" dirty="0"/>
              <a:t>30</a:t>
            </a:r>
            <a:r>
              <a:rPr lang="de-DE" altLang="en-US" dirty="0" smtClean="0"/>
              <a:t>)</a:t>
            </a:r>
          </a:p>
          <a:p>
            <a:r>
              <a:rPr lang="de-DE" altLang="en-US" dirty="0" smtClean="0"/>
              <a:t> </a:t>
            </a:r>
            <a:r>
              <a:rPr lang="de-DE" altLang="en-US" i="1" dirty="0"/>
              <a:t>gcd </a:t>
            </a:r>
            <a:r>
              <a:rPr lang="de-DE" altLang="en-US" dirty="0" smtClean="0"/>
              <a:t>(30, 24) = </a:t>
            </a:r>
            <a:r>
              <a:rPr lang="de-DE" altLang="en-US" i="1" dirty="0"/>
              <a:t>gcd </a:t>
            </a:r>
            <a:r>
              <a:rPr lang="de-DE" altLang="en-US" dirty="0" smtClean="0"/>
              <a:t>(1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24+6, 24)</a:t>
            </a:r>
          </a:p>
          <a:p>
            <a:r>
              <a:rPr lang="de-DE" altLang="en-US" i="1" dirty="0"/>
              <a:t>gcd </a:t>
            </a:r>
            <a:r>
              <a:rPr lang="de-DE" altLang="en-US" dirty="0" smtClean="0"/>
              <a:t>(24, 6) </a:t>
            </a:r>
            <a:r>
              <a:rPr lang="de-DE" altLang="en-US" dirty="0"/>
              <a:t>= </a:t>
            </a:r>
            <a:r>
              <a:rPr lang="de-DE" altLang="en-US" i="1" dirty="0"/>
              <a:t>gcd </a:t>
            </a:r>
            <a:r>
              <a:rPr lang="de-DE" altLang="en-US" dirty="0" smtClean="0"/>
              <a:t>(4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6+0, 6)</a:t>
            </a:r>
          </a:p>
          <a:p>
            <a:r>
              <a:rPr lang="de-DE" altLang="en-US" i="1" dirty="0"/>
              <a:t>gcd </a:t>
            </a:r>
            <a:r>
              <a:rPr lang="de-DE" altLang="en-US" dirty="0" smtClean="0"/>
              <a:t>(6, 0) </a:t>
            </a:r>
            <a:r>
              <a:rPr lang="de-DE" altLang="en-US" dirty="0"/>
              <a:t>= </a:t>
            </a:r>
            <a:r>
              <a:rPr lang="de-DE" altLang="en-US" dirty="0" smtClean="0"/>
              <a:t>6</a:t>
            </a:r>
            <a:endParaRPr lang="de-DE" altLang="en-US" dirty="0"/>
          </a:p>
          <a:p>
            <a:endParaRPr lang="de-DE" altLang="en-US" dirty="0"/>
          </a:p>
          <a:p>
            <a:endParaRPr lang="de-DE" altLang="en-US" dirty="0"/>
          </a:p>
          <a:p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03238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 </a:t>
            </a:r>
            <a:r>
              <a:rPr lang="en-US" dirty="0" err="1"/>
              <a:t>gcd</a:t>
            </a:r>
            <a:r>
              <a:rPr lang="en-US" dirty="0"/>
              <a:t>(67,12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(67, 12)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(5</a:t>
            </a:r>
            <a:r>
              <a:rPr lang="de-DE" altLang="en-US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12+</a:t>
            </a:r>
            <a:r>
              <a:rPr lang="de-DE" altLang="en-US" dirty="0" smtClean="0">
                <a:solidFill>
                  <a:srgbClr val="FF0000"/>
                </a:solidFill>
              </a:rPr>
              <a:t>7</a:t>
            </a:r>
            <a:r>
              <a:rPr lang="en-US" dirty="0" smtClean="0"/>
              <a:t>, 12)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(12, 7)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(1 </a:t>
            </a:r>
            <a:r>
              <a:rPr lang="de-DE" altLang="en-US" dirty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7+</a:t>
            </a:r>
            <a:r>
              <a:rPr lang="de-DE" altLang="en-US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, 7)</a:t>
            </a:r>
            <a:endParaRPr lang="en-US" dirty="0"/>
          </a:p>
          <a:p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(7, 5)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(1 </a:t>
            </a:r>
            <a:r>
              <a:rPr lang="de-DE" altLang="en-US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5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, 5)</a:t>
            </a:r>
            <a:endParaRPr lang="en-US" dirty="0"/>
          </a:p>
          <a:p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(5, 2)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(2 </a:t>
            </a:r>
            <a:r>
              <a:rPr lang="de-DE" altLang="en-US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2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, 1)</a:t>
            </a:r>
            <a:endParaRPr lang="en-US" dirty="0"/>
          </a:p>
          <a:p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(1, 1)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(1 </a:t>
            </a:r>
            <a:r>
              <a:rPr lang="de-DE" altLang="en-US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1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, </a:t>
            </a:r>
            <a:r>
              <a:rPr lang="en-US" dirty="0"/>
              <a:t>1</a:t>
            </a:r>
            <a:r>
              <a:rPr lang="en-US" dirty="0" smtClean="0"/>
              <a:t>)</a:t>
            </a:r>
          </a:p>
          <a:p>
            <a:r>
              <a:rPr lang="en-US" dirty="0" err="1"/>
              <a:t>gcd</a:t>
            </a:r>
            <a:r>
              <a:rPr lang="en-US" dirty="0"/>
              <a:t> (1, </a:t>
            </a:r>
            <a:r>
              <a:rPr lang="en-US" dirty="0" smtClean="0"/>
              <a:t>0) </a:t>
            </a:r>
            <a:r>
              <a:rPr lang="en-US" dirty="0"/>
              <a:t>= </a:t>
            </a:r>
            <a:r>
              <a:rPr lang="en-US" dirty="0" smtClean="0"/>
              <a:t>1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1431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GCD(67,12): </a:t>
            </a:r>
            <a:r>
              <a:rPr lang="de-DE" altLang="en-US" dirty="0"/>
              <a:t>Extended Euclidean Algorithm </a:t>
            </a:r>
            <a:endParaRPr lang="en-US" altLang="en-US" dirty="0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BDCB8A-F3CE-4729-97EC-6CBDEE75079F}" type="slidenum">
              <a:rPr lang="de-DE" altLang="en-US" smtClean="0">
                <a:solidFill>
                  <a:srgbClr val="394073"/>
                </a:solidFill>
              </a:rPr>
              <a:pPr/>
              <a:t>22</a:t>
            </a:fld>
            <a:r>
              <a:rPr lang="de-DE" altLang="en-US" smtClean="0">
                <a:solidFill>
                  <a:srgbClr val="394073"/>
                </a:solidFill>
              </a:rPr>
              <a:t>/29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207103"/>
              </p:ext>
            </p:extLst>
          </p:nvPr>
        </p:nvGraphicFramePr>
        <p:xfrm>
          <a:off x="865786" y="1213419"/>
          <a:ext cx="5562600" cy="3138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62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gcd</a:t>
                      </a:r>
                      <a:r>
                        <a:rPr lang="en-US" sz="1400" dirty="0" smtClean="0"/>
                        <a:t>(67,12)</a:t>
                      </a:r>
                      <a:endParaRPr lang="en-US" sz="1400" dirty="0"/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660066"/>
                          </a:solidFill>
                        </a:rPr>
                        <a:t>67=(5)12+7</a:t>
                      </a:r>
                      <a:endParaRPr lang="en-US" sz="1400" dirty="0">
                        <a:solidFill>
                          <a:srgbClr val="660066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FF"/>
                          </a:solidFill>
                        </a:rPr>
                        <a:t>12=(1)7+5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5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7=(1)5+2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99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5=(2)2+1</a:t>
                      </a:r>
                      <a:endParaRPr lang="en-US" sz="1400" dirty="0"/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2=(2)1+0</a:t>
                      </a:r>
                      <a:endParaRPr lang="en-US" sz="1400" dirty="0"/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1=5-(2)2</a:t>
                      </a:r>
                    </a:p>
                    <a:p>
                      <a:r>
                        <a:rPr lang="en-US" sz="1400" dirty="0" smtClean="0"/>
                        <a:t>1=5-(2)</a:t>
                      </a:r>
                      <a:r>
                        <a:rPr lang="en-US" sz="1400" dirty="0" smtClean="0">
                          <a:solidFill>
                            <a:srgbClr val="0000FF"/>
                          </a:solidFill>
                        </a:rPr>
                        <a:t>[7-(1)5]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1=(3)5-(2)7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1=(3)[</a:t>
                      </a:r>
                      <a:r>
                        <a:rPr lang="en-US" sz="1400" dirty="0" smtClean="0">
                          <a:solidFill>
                            <a:srgbClr val="660066"/>
                          </a:solidFill>
                        </a:rPr>
                        <a:t>12-(1)7]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-(2)7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1=(3)12-(5)7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1=(3)12-(5)[67-(5)12]</a:t>
                      </a:r>
                    </a:p>
                    <a:p>
                      <a:r>
                        <a:rPr lang="en-US" sz="1400" smtClean="0"/>
                        <a:t>1=(28)12-(5)*67</a:t>
                      </a:r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384679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find t 12</a:t>
            </a:r>
            <a:r>
              <a:rPr lang="de-DE" altLang="en-US" baseline="30000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t ≡ 1 mod </a:t>
            </a:r>
            <a:r>
              <a:rPr lang="en-US" dirty="0"/>
              <a:t>67 </a:t>
            </a:r>
            <a:r>
              <a:rPr lang="en-US" dirty="0" smtClean="0"/>
              <a:t>, if </a:t>
            </a:r>
            <a:r>
              <a:rPr lang="en-US" dirty="0" err="1" smtClean="0"/>
              <a:t>gcd</a:t>
            </a:r>
            <a:r>
              <a:rPr lang="en-US" dirty="0" smtClean="0"/>
              <a:t>(12, 67)=1, where t is the inverse of 12 mod 67</a:t>
            </a:r>
          </a:p>
          <a:p>
            <a:r>
              <a:rPr lang="de-DE" altLang="en-US" dirty="0"/>
              <a:t>gcd </a:t>
            </a:r>
            <a:r>
              <a:rPr lang="de-DE" altLang="en-US" dirty="0" smtClean="0"/>
              <a:t>(</a:t>
            </a:r>
            <a:r>
              <a:rPr lang="de-DE" altLang="en-US" i="1" dirty="0"/>
              <a:t>r</a:t>
            </a:r>
            <a:r>
              <a:rPr lang="de-DE" altLang="en-US" i="1" baseline="-25000" dirty="0"/>
              <a:t>0</a:t>
            </a:r>
            <a:r>
              <a:rPr lang="de-DE" altLang="en-US" dirty="0"/>
              <a:t> </a:t>
            </a:r>
            <a:r>
              <a:rPr lang="de-DE" altLang="en-US" dirty="0" smtClean="0"/>
              <a:t>, </a:t>
            </a:r>
            <a:r>
              <a:rPr lang="de-DE" altLang="en-US" i="1" dirty="0" smtClean="0"/>
              <a:t>r</a:t>
            </a:r>
            <a:r>
              <a:rPr lang="de-DE" altLang="en-US" i="1" baseline="-25000" dirty="0" smtClean="0"/>
              <a:t>1</a:t>
            </a:r>
            <a:r>
              <a:rPr lang="de-DE" altLang="en-US" dirty="0" smtClean="0"/>
              <a:t> ) </a:t>
            </a:r>
            <a:r>
              <a:rPr lang="de-DE" altLang="en-US" dirty="0"/>
              <a:t>= 1 in order for the inverse to </a:t>
            </a:r>
            <a:r>
              <a:rPr lang="de-DE" altLang="en-US" dirty="0" smtClean="0"/>
              <a:t>exist, </a:t>
            </a:r>
            <a:r>
              <a:rPr lang="de-DE" altLang="en-US" i="1" dirty="0" smtClean="0"/>
              <a:t>r</a:t>
            </a:r>
            <a:r>
              <a:rPr lang="de-DE" altLang="en-US" i="1" baseline="-25000" dirty="0" smtClean="0"/>
              <a:t>1</a:t>
            </a:r>
            <a:r>
              <a:rPr lang="de-DE" altLang="en-US" dirty="0" smtClean="0"/>
              <a:t> </a:t>
            </a:r>
            <a:r>
              <a:rPr lang="de-DE" altLang="en-US" baseline="30000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t </a:t>
            </a:r>
            <a:r>
              <a:rPr lang="de-DE" altLang="en-US" dirty="0"/>
              <a:t>≡ </a:t>
            </a:r>
            <a:r>
              <a:rPr lang="de-DE" altLang="en-US" dirty="0" smtClean="0"/>
              <a:t>1 mod </a:t>
            </a:r>
            <a:r>
              <a:rPr lang="de-DE" altLang="en-US" i="1" dirty="0" smtClean="0"/>
              <a:t>r</a:t>
            </a:r>
            <a:r>
              <a:rPr lang="de-DE" altLang="en-US" i="1" baseline="-25000" dirty="0" smtClean="0"/>
              <a:t>0</a:t>
            </a:r>
            <a:r>
              <a:rPr lang="de-DE" altLang="en-US" dirty="0" smtClean="0"/>
              <a:t> </a:t>
            </a:r>
          </a:p>
          <a:p>
            <a:r>
              <a:rPr lang="de-DE" altLang="en-US" dirty="0" smtClean="0">
                <a:solidFill>
                  <a:srgbClr val="FF0000"/>
                </a:solidFill>
              </a:rPr>
              <a:t>(</a:t>
            </a:r>
            <a:r>
              <a:rPr lang="de-DE" altLang="en-US" i="1" dirty="0">
                <a:solidFill>
                  <a:srgbClr val="FF0000"/>
                </a:solidFill>
              </a:rPr>
              <a:t>r</a:t>
            </a:r>
            <a:r>
              <a:rPr lang="de-DE" altLang="en-US" i="1" baseline="-25000" dirty="0">
                <a:solidFill>
                  <a:srgbClr val="FF0000"/>
                </a:solidFill>
              </a:rPr>
              <a:t>1</a:t>
            </a:r>
            <a:r>
              <a:rPr lang="de-DE" altLang="en-US" dirty="0">
                <a:solidFill>
                  <a:srgbClr val="FF0000"/>
                </a:solidFill>
              </a:rPr>
              <a:t> </a:t>
            </a:r>
            <a:r>
              <a:rPr lang="de-DE" altLang="en-US" dirty="0" smtClean="0">
                <a:solidFill>
                  <a:srgbClr val="FF0000"/>
                </a:solidFill>
              </a:rPr>
              <a:t>,</a:t>
            </a:r>
            <a:r>
              <a:rPr lang="de-DE" altLang="en-US" baseline="30000" dirty="0" smtClean="0">
                <a:solidFill>
                  <a:srgbClr val="FF0000"/>
                </a:solidFill>
              </a:rPr>
              <a:t> </a:t>
            </a:r>
            <a:r>
              <a:rPr lang="de-DE" altLang="en-US" dirty="0" smtClean="0">
                <a:solidFill>
                  <a:srgbClr val="FF0000"/>
                </a:solidFill>
              </a:rPr>
              <a:t>t ) is a pair of key</a:t>
            </a:r>
            <a:endParaRPr lang="de-DE" alt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87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Homework: find </a:t>
            </a:r>
            <a:r>
              <a:rPr lang="en-US" dirty="0"/>
              <a:t>modular inverse of </a:t>
            </a:r>
            <a:r>
              <a:rPr lang="en-US" dirty="0" smtClean="0"/>
              <a:t>13 </a:t>
            </a:r>
            <a:r>
              <a:rPr lang="en-US" dirty="0"/>
              <a:t>mod </a:t>
            </a:r>
            <a:r>
              <a:rPr lang="en-US" dirty="0" smtClean="0"/>
              <a:t>67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13</a:t>
            </a:r>
            <a:r>
              <a:rPr lang="de-DE" altLang="en-US" baseline="30000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t ≡ 1 mod </a:t>
            </a:r>
            <a:r>
              <a:rPr lang="en-US" dirty="0"/>
              <a:t>67 </a:t>
            </a:r>
            <a:endParaRPr lang="en-US" dirty="0" smtClean="0"/>
          </a:p>
          <a:p>
            <a:r>
              <a:rPr lang="en-US" dirty="0" smtClean="0"/>
              <a:t>Two methods</a:t>
            </a:r>
          </a:p>
          <a:p>
            <a:pPr lvl="1"/>
            <a:r>
              <a:rPr lang="en-US" dirty="0" smtClean="0"/>
              <a:t>t=0,1,2,3,…….66     (hard way)</a:t>
            </a:r>
          </a:p>
          <a:p>
            <a:pPr lvl="1"/>
            <a:r>
              <a:rPr lang="en-US" dirty="0" smtClean="0"/>
              <a:t>Apply </a:t>
            </a:r>
            <a:r>
              <a:rPr lang="en-US" dirty="0" smtClean="0">
                <a:solidFill>
                  <a:srgbClr val="FF0000"/>
                </a:solidFill>
              </a:rPr>
              <a:t>Euclidean </a:t>
            </a:r>
            <a:r>
              <a:rPr lang="en-US" dirty="0">
                <a:solidFill>
                  <a:srgbClr val="FF0000"/>
                </a:solidFill>
              </a:rPr>
              <a:t>Algorithm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763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the key distribution problem.</a:t>
            </a:r>
          </a:p>
          <a:p>
            <a:r>
              <a:rPr lang="en-US" dirty="0" smtClean="0"/>
              <a:t>What is the main motivation of the designing the </a:t>
            </a:r>
            <a:r>
              <a:rPr lang="en-US" dirty="0"/>
              <a:t>asymmetric cryptography?</a:t>
            </a:r>
            <a:endParaRPr lang="en-US" dirty="0" smtClean="0"/>
          </a:p>
          <a:p>
            <a:r>
              <a:rPr lang="en-US" dirty="0" smtClean="0"/>
              <a:t>Discuss the differences between the symmetric and </a:t>
            </a:r>
            <a:r>
              <a:rPr lang="en-US" dirty="0"/>
              <a:t>asymmetric cryptography? </a:t>
            </a:r>
            <a:r>
              <a:rPr lang="en-US" dirty="0" smtClean="0"/>
              <a:t>You can compare (1) the key choice, (2</a:t>
            </a:r>
            <a:r>
              <a:rPr lang="en-US" smtClean="0"/>
              <a:t>) the encryption/decryption </a:t>
            </a:r>
            <a:r>
              <a:rPr lang="en-US" dirty="0" smtClean="0"/>
              <a:t>performance, (3) the design purpose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3602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20" y="576247"/>
            <a:ext cx="6953250" cy="3895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9318" y="447197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https://cdn-images-1.medium.com/max/1600/1*mnyITCNnRdeLfauh3Psmlw.png</a:t>
            </a:r>
          </a:p>
        </p:txBody>
      </p:sp>
    </p:spTree>
    <p:extLst>
      <p:ext uri="{BB962C8B-B14F-4D97-AF65-F5344CB8AC3E}">
        <p14:creationId xmlns:p14="http://schemas.microsoft.com/office/powerpoint/2010/main" val="107451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smtClean="0"/>
              <a:t>Analogy of Symmetric Cryptography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313" y="1435740"/>
            <a:ext cx="1833733" cy="1833733"/>
          </a:xfrm>
          <a:prstGeom prst="rect">
            <a:avLst/>
          </a:prstGeom>
        </p:spPr>
      </p:pic>
      <p:sp>
        <p:nvSpPr>
          <p:cNvPr id="4" name="AutoShape 2" descr="Image result for ke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08" y="1816550"/>
            <a:ext cx="1973115" cy="8221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325" y="1882334"/>
            <a:ext cx="1973115" cy="8221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5" y="2738571"/>
            <a:ext cx="1462924" cy="15316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39" y="2887925"/>
            <a:ext cx="1404775" cy="16054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644523" y="3984073"/>
            <a:ext cx="35687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centuries it was believed that sender and receiver need to know the same secret.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0242" y="1816550"/>
            <a:ext cx="616350" cy="71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60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Distribution Problem of Symmetric Cryptography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31" y="1167651"/>
            <a:ext cx="5768115" cy="35550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6465" y="4657927"/>
            <a:ext cx="28312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https://www.cryptool.org/en/ct1-downloads</a:t>
            </a:r>
          </a:p>
        </p:txBody>
      </p:sp>
    </p:spTree>
    <p:extLst>
      <p:ext uri="{BB962C8B-B14F-4D97-AF65-F5344CB8AC3E}">
        <p14:creationId xmlns:p14="http://schemas.microsoft.com/office/powerpoint/2010/main" val="68683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Asymmetric </a:t>
            </a:r>
            <a:r>
              <a:rPr lang="en-US" dirty="0"/>
              <a:t>cryptography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Solving the key distribution problem through asymmetric cryptography</a:t>
            </a:r>
          </a:p>
        </p:txBody>
      </p:sp>
    </p:spTree>
    <p:extLst>
      <p:ext uri="{BB962C8B-B14F-4D97-AF65-F5344CB8AC3E}">
        <p14:creationId xmlns:p14="http://schemas.microsoft.com/office/powerpoint/2010/main" val="2226372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idea </a:t>
            </a:r>
            <a:r>
              <a:rPr lang="en-US" dirty="0"/>
              <a:t>of asymmetric cryptography: a key </a:t>
            </a:r>
            <a:r>
              <a:rPr lang="en-US" dirty="0" smtClean="0"/>
              <a:t>pair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549" y="1934812"/>
            <a:ext cx="1833733" cy="18337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582" y="2389749"/>
            <a:ext cx="616350" cy="7184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775" y="2360081"/>
            <a:ext cx="616350" cy="7184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57" y="2146232"/>
            <a:ext cx="1973115" cy="8221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5" y="3078569"/>
            <a:ext cx="1462924" cy="15316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668" y="3223775"/>
            <a:ext cx="1404775" cy="160545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662630" y="2880998"/>
            <a:ext cx="1051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Public key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221616" y="2985482"/>
            <a:ext cx="1051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Public key </a:t>
            </a:r>
            <a:endParaRPr lang="en-US" dirty="0"/>
          </a:p>
        </p:txBody>
      </p:sp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5" y="1235666"/>
            <a:ext cx="1135986" cy="75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723075" y="1362773"/>
            <a:ext cx="1120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Private key 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497" y="1978683"/>
            <a:ext cx="1973115" cy="82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40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Protocol for Public-Key Encryption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352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098" name="Picture 2" descr="https://upload.wikimedia.org/wikipedia/commons/thumb/f/f9/Public_key_encryption.svg/525px-Public_key_encryp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7" y="112023"/>
            <a:ext cx="5000625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247259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715</Words>
  <Application>Microsoft Office PowerPoint</Application>
  <PresentationFormat>On-screen Show (16:9)</PresentationFormat>
  <Paragraphs>105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Dosis</vt:lpstr>
      <vt:lpstr>Brush Script MT</vt:lpstr>
      <vt:lpstr>MS PGothic</vt:lpstr>
      <vt:lpstr>Adobe Devanagari</vt:lpstr>
      <vt:lpstr>Bahnschrift Light Condensed</vt:lpstr>
      <vt:lpstr>cmsy10</vt:lpstr>
      <vt:lpstr>Arial</vt:lpstr>
      <vt:lpstr>Sniglet</vt:lpstr>
      <vt:lpstr>Friar template</vt:lpstr>
      <vt:lpstr>Introduction to Public Key</vt:lpstr>
      <vt:lpstr>Symmetric Cryptography Revisited</vt:lpstr>
      <vt:lpstr>PowerPoint Presentation</vt:lpstr>
      <vt:lpstr>Analogy of Symmetric Cryptography</vt:lpstr>
      <vt:lpstr>Key Distribution Problem of Symmetric Cryptography</vt:lpstr>
      <vt:lpstr>Asymmetric cryptography</vt:lpstr>
      <vt:lpstr>Main idea of asymmetric cryptography: a key pair</vt:lpstr>
      <vt:lpstr>Basic Protocol for Public-Key Encryption</vt:lpstr>
      <vt:lpstr>PowerPoint Presentation</vt:lpstr>
      <vt:lpstr>So do we still need symmetric cryptography?</vt:lpstr>
      <vt:lpstr>Hybrid systems</vt:lpstr>
      <vt:lpstr>Example of public key and private key</vt:lpstr>
      <vt:lpstr>What is the problem?</vt:lpstr>
      <vt:lpstr>Principle to design Public-Key Algorithms</vt:lpstr>
      <vt:lpstr>Math behind the public key algorithm: One-way function</vt:lpstr>
      <vt:lpstr>Three hard math problems</vt:lpstr>
      <vt:lpstr>Essential Number Theory for Public-Key Algorithms</vt:lpstr>
      <vt:lpstr>Two methods to find modular inverse of 12 mod 67 </vt:lpstr>
      <vt:lpstr>Compute the greatest common divisor gcd (r0, r1) of two integers r0 and r1</vt:lpstr>
      <vt:lpstr>Compute the greatest common divisor gcd (r0, r1) of two integers r0 and r1  (easy way- Extended Euclidean Algorithm )</vt:lpstr>
      <vt:lpstr>Question:  gcd(67,12)</vt:lpstr>
      <vt:lpstr>GCD(67,12): Extended Euclidean Algorithm </vt:lpstr>
      <vt:lpstr>Important conclusion</vt:lpstr>
      <vt:lpstr>Homework: find modular inverse of 13 mod 67 </vt:lpstr>
      <vt:lpstr>Review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Weifeng Xu</cp:lastModifiedBy>
  <cp:revision>173</cp:revision>
  <dcterms:modified xsi:type="dcterms:W3CDTF">2018-11-08T22:12:51Z</dcterms:modified>
</cp:coreProperties>
</file>